
<file path=[Content_Types].xml><?xml version="1.0" encoding="utf-8"?>
<Types xmlns="http://schemas.openxmlformats.org/package/2006/content-types">
  <Override PartName="/_rels/.rels" ContentType="application/vnd.openxmlformats-package.relationships+xml"/>
  <Override PartName="/ppt/slides/_rels/slide1.xml.rels" ContentType="application/vnd.openxmlformats-package.relationships+xml"/>
  <Override PartName="/ppt/slides/slide1.xml" ContentType="application/vnd.openxmlformats-officedocument.presentationml.slide+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_rels/presentation.xml.rels" ContentType="application/vnd.openxmlformats-package.relationships+xml"/>
  <Override PartName="/ppt/media/image8.png" ContentType="image/png"/>
  <Override PartName="/ppt/media/image7.png" ContentType="image/png"/>
  <Override PartName="/ppt/media/image6.png" ContentType="image/png"/>
  <Override PartName="/ppt/media/image5.png" ContentType="image/png"/>
  <Override PartName="/ppt/media/image1.png" ContentType="image/png"/>
  <Override PartName="/ppt/media/image2.png" ContentType="image/png"/>
  <Override PartName="/ppt/media/image3.png" ContentType="image/png"/>
  <Override PartName="/ppt/media/image4.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Lst>
  <p:sldSz cx="21383625" cy="30275212"/>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1" name="PlaceHolder 1"/>
          <p:cNvSpPr>
            <a:spLocks noGrp="1"/>
          </p:cNvSpPr>
          <p:nvPr>
            <p:ph type="title"/>
          </p:nvPr>
        </p:nvSpPr>
        <p:spPr>
          <a:xfrm>
            <a:off x="1068840" y="1207800"/>
            <a:ext cx="19244880" cy="505548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42" name="PlaceHolder 2"/>
          <p:cNvSpPr>
            <a:spLocks noGrp="1"/>
          </p:cNvSpPr>
          <p:nvPr>
            <p:ph type="body"/>
          </p:nvPr>
        </p:nvSpPr>
        <p:spPr>
          <a:xfrm>
            <a:off x="1068840" y="7084080"/>
            <a:ext cx="1924488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43" name="PlaceHolder 3"/>
          <p:cNvSpPr>
            <a:spLocks noGrp="1"/>
          </p:cNvSpPr>
          <p:nvPr>
            <p:ph type="body"/>
          </p:nvPr>
        </p:nvSpPr>
        <p:spPr>
          <a:xfrm>
            <a:off x="1068840" y="16255440"/>
            <a:ext cx="1924488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1068840" y="1207800"/>
            <a:ext cx="19244880" cy="505548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45" name="PlaceHolder 2"/>
          <p:cNvSpPr>
            <a:spLocks noGrp="1"/>
          </p:cNvSpPr>
          <p:nvPr>
            <p:ph type="body"/>
          </p:nvPr>
        </p:nvSpPr>
        <p:spPr>
          <a:xfrm>
            <a:off x="1068840" y="7084080"/>
            <a:ext cx="939132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46" name="PlaceHolder 3"/>
          <p:cNvSpPr>
            <a:spLocks noGrp="1"/>
          </p:cNvSpPr>
          <p:nvPr>
            <p:ph type="body"/>
          </p:nvPr>
        </p:nvSpPr>
        <p:spPr>
          <a:xfrm>
            <a:off x="10929960" y="7084080"/>
            <a:ext cx="939132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47" name="PlaceHolder 4"/>
          <p:cNvSpPr>
            <a:spLocks noGrp="1"/>
          </p:cNvSpPr>
          <p:nvPr>
            <p:ph type="body"/>
          </p:nvPr>
        </p:nvSpPr>
        <p:spPr>
          <a:xfrm>
            <a:off x="10929960" y="16255440"/>
            <a:ext cx="939132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48" name="PlaceHolder 5"/>
          <p:cNvSpPr>
            <a:spLocks noGrp="1"/>
          </p:cNvSpPr>
          <p:nvPr>
            <p:ph type="body"/>
          </p:nvPr>
        </p:nvSpPr>
        <p:spPr>
          <a:xfrm>
            <a:off x="1068840" y="16255440"/>
            <a:ext cx="939132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1068840" y="1207800"/>
            <a:ext cx="19244880" cy="505548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50" name="PlaceHolder 2"/>
          <p:cNvSpPr>
            <a:spLocks noGrp="1"/>
          </p:cNvSpPr>
          <p:nvPr>
            <p:ph type="body"/>
          </p:nvPr>
        </p:nvSpPr>
        <p:spPr>
          <a:xfrm>
            <a:off x="1068840" y="7084080"/>
            <a:ext cx="19244880" cy="175590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51" name="PlaceHolder 3"/>
          <p:cNvSpPr>
            <a:spLocks noGrp="1"/>
          </p:cNvSpPr>
          <p:nvPr>
            <p:ph type="body"/>
          </p:nvPr>
        </p:nvSpPr>
        <p:spPr>
          <a:xfrm>
            <a:off x="1068840" y="7084080"/>
            <a:ext cx="19244880" cy="175590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pic>
        <p:nvPicPr>
          <p:cNvPr id="52" name="" descr=""/>
          <p:cNvPicPr/>
          <p:nvPr/>
        </p:nvPicPr>
        <p:blipFill>
          <a:blip r:embed="rId2"/>
          <a:stretch/>
        </p:blipFill>
        <p:spPr>
          <a:xfrm>
            <a:off x="1068840" y="8186040"/>
            <a:ext cx="19244880" cy="15354720"/>
          </a:xfrm>
          <a:prstGeom prst="rect">
            <a:avLst/>
          </a:prstGeom>
          <a:ln>
            <a:noFill/>
          </a:ln>
        </p:spPr>
      </p:pic>
      <p:pic>
        <p:nvPicPr>
          <p:cNvPr id="53" name="" descr=""/>
          <p:cNvPicPr/>
          <p:nvPr/>
        </p:nvPicPr>
        <p:blipFill>
          <a:blip r:embed="rId3"/>
          <a:stretch/>
        </p:blipFill>
        <p:spPr>
          <a:xfrm>
            <a:off x="1068840" y="8186040"/>
            <a:ext cx="19244880" cy="15354720"/>
          </a:xfrm>
          <a:prstGeom prst="rect">
            <a:avLst/>
          </a:prstGeom>
          <a:ln>
            <a:noFill/>
          </a:ln>
        </p:spPr>
      </p:pic>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0" name="PlaceHolder 1"/>
          <p:cNvSpPr>
            <a:spLocks noGrp="1"/>
          </p:cNvSpPr>
          <p:nvPr>
            <p:ph type="title"/>
          </p:nvPr>
        </p:nvSpPr>
        <p:spPr>
          <a:xfrm>
            <a:off x="1068840" y="1207800"/>
            <a:ext cx="19244880" cy="505548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21" name="PlaceHolder 2"/>
          <p:cNvSpPr>
            <a:spLocks noGrp="1"/>
          </p:cNvSpPr>
          <p:nvPr>
            <p:ph type="subTitle"/>
          </p:nvPr>
        </p:nvSpPr>
        <p:spPr>
          <a:xfrm>
            <a:off x="1068840" y="7084080"/>
            <a:ext cx="19244880" cy="17559000"/>
          </a:xfrm>
          <a:prstGeom prst="rect">
            <a:avLst/>
          </a:prstGeom>
        </p:spPr>
        <p:txBody>
          <a:bodyPr lIns="0" rIns="0" tIns="0" bIns="0" anchor="ctr"/>
          <a:p>
            <a:pPr algn="ctr"/>
            <a:endParaRPr b="0" lang="en-AU" sz="32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068840" y="1207800"/>
            <a:ext cx="19244880" cy="505548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23" name="PlaceHolder 2"/>
          <p:cNvSpPr>
            <a:spLocks noGrp="1"/>
          </p:cNvSpPr>
          <p:nvPr>
            <p:ph type="body"/>
          </p:nvPr>
        </p:nvSpPr>
        <p:spPr>
          <a:xfrm>
            <a:off x="1068840" y="7084080"/>
            <a:ext cx="19244880" cy="175590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1068840" y="1207800"/>
            <a:ext cx="19244880" cy="505548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25" name="PlaceHolder 2"/>
          <p:cNvSpPr>
            <a:spLocks noGrp="1"/>
          </p:cNvSpPr>
          <p:nvPr>
            <p:ph type="body"/>
          </p:nvPr>
        </p:nvSpPr>
        <p:spPr>
          <a:xfrm>
            <a:off x="1068840" y="7084080"/>
            <a:ext cx="9391320" cy="175590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26" name="PlaceHolder 3"/>
          <p:cNvSpPr>
            <a:spLocks noGrp="1"/>
          </p:cNvSpPr>
          <p:nvPr>
            <p:ph type="body"/>
          </p:nvPr>
        </p:nvSpPr>
        <p:spPr>
          <a:xfrm>
            <a:off x="10929960" y="7084080"/>
            <a:ext cx="9391320" cy="175590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7" name="PlaceHolder 1"/>
          <p:cNvSpPr>
            <a:spLocks noGrp="1"/>
          </p:cNvSpPr>
          <p:nvPr>
            <p:ph type="title"/>
          </p:nvPr>
        </p:nvSpPr>
        <p:spPr>
          <a:xfrm>
            <a:off x="1068840" y="1207800"/>
            <a:ext cx="19244880" cy="505548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8" name="PlaceHolder 1"/>
          <p:cNvSpPr>
            <a:spLocks noGrp="1"/>
          </p:cNvSpPr>
          <p:nvPr>
            <p:ph type="subTitle"/>
          </p:nvPr>
        </p:nvSpPr>
        <p:spPr>
          <a:xfrm>
            <a:off x="1068840" y="1207800"/>
            <a:ext cx="19244880" cy="23435640"/>
          </a:xfrm>
          <a:prstGeom prst="rect">
            <a:avLst/>
          </a:prstGeom>
        </p:spPr>
        <p:txBody>
          <a:bodyPr lIns="0" rIns="0" tIns="0" bIns="0" anchor="ctr"/>
          <a:p>
            <a:pPr algn="ctr"/>
            <a:endParaRPr b="0" lang="en-AU"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068840" y="1207800"/>
            <a:ext cx="19244880" cy="505548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30" name="PlaceHolder 2"/>
          <p:cNvSpPr>
            <a:spLocks noGrp="1"/>
          </p:cNvSpPr>
          <p:nvPr>
            <p:ph type="body"/>
          </p:nvPr>
        </p:nvSpPr>
        <p:spPr>
          <a:xfrm>
            <a:off x="1068840" y="7084080"/>
            <a:ext cx="939132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31" name="PlaceHolder 3"/>
          <p:cNvSpPr>
            <a:spLocks noGrp="1"/>
          </p:cNvSpPr>
          <p:nvPr>
            <p:ph type="body"/>
          </p:nvPr>
        </p:nvSpPr>
        <p:spPr>
          <a:xfrm>
            <a:off x="1068840" y="16255440"/>
            <a:ext cx="939132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32" name="PlaceHolder 4"/>
          <p:cNvSpPr>
            <a:spLocks noGrp="1"/>
          </p:cNvSpPr>
          <p:nvPr>
            <p:ph type="body"/>
          </p:nvPr>
        </p:nvSpPr>
        <p:spPr>
          <a:xfrm>
            <a:off x="10929960" y="7084080"/>
            <a:ext cx="9391320" cy="175590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068840" y="1207800"/>
            <a:ext cx="19244880" cy="505548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34" name="PlaceHolder 2"/>
          <p:cNvSpPr>
            <a:spLocks noGrp="1"/>
          </p:cNvSpPr>
          <p:nvPr>
            <p:ph type="body"/>
          </p:nvPr>
        </p:nvSpPr>
        <p:spPr>
          <a:xfrm>
            <a:off x="1068840" y="7084080"/>
            <a:ext cx="9391320" cy="175590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35" name="PlaceHolder 3"/>
          <p:cNvSpPr>
            <a:spLocks noGrp="1"/>
          </p:cNvSpPr>
          <p:nvPr>
            <p:ph type="body"/>
          </p:nvPr>
        </p:nvSpPr>
        <p:spPr>
          <a:xfrm>
            <a:off x="10929960" y="7084080"/>
            <a:ext cx="939132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36" name="PlaceHolder 4"/>
          <p:cNvSpPr>
            <a:spLocks noGrp="1"/>
          </p:cNvSpPr>
          <p:nvPr>
            <p:ph type="body"/>
          </p:nvPr>
        </p:nvSpPr>
        <p:spPr>
          <a:xfrm>
            <a:off x="10929960" y="16255440"/>
            <a:ext cx="939132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1068840" y="1207800"/>
            <a:ext cx="19244880" cy="5055480"/>
          </a:xfrm>
          <a:prstGeom prst="rect">
            <a:avLst/>
          </a:prstGeom>
        </p:spPr>
        <p:txBody>
          <a:bodyPr lIns="0" rIns="0" tIns="0" bIns="0" anchor="ctr"/>
          <a:p>
            <a:pPr algn="ctr"/>
            <a:endParaRPr b="0" lang="en-AU" sz="4400" spc="-1" strike="noStrike">
              <a:solidFill>
                <a:srgbClr val="000000"/>
              </a:solidFill>
              <a:uFill>
                <a:solidFill>
                  <a:srgbClr val="ffffff"/>
                </a:solidFill>
              </a:uFill>
              <a:latin typeface="Arial"/>
            </a:endParaRPr>
          </a:p>
        </p:txBody>
      </p:sp>
      <p:sp>
        <p:nvSpPr>
          <p:cNvPr id="38" name="PlaceHolder 2"/>
          <p:cNvSpPr>
            <a:spLocks noGrp="1"/>
          </p:cNvSpPr>
          <p:nvPr>
            <p:ph type="body"/>
          </p:nvPr>
        </p:nvSpPr>
        <p:spPr>
          <a:xfrm>
            <a:off x="1068840" y="7084080"/>
            <a:ext cx="939132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39" name="PlaceHolder 3"/>
          <p:cNvSpPr>
            <a:spLocks noGrp="1"/>
          </p:cNvSpPr>
          <p:nvPr>
            <p:ph type="body"/>
          </p:nvPr>
        </p:nvSpPr>
        <p:spPr>
          <a:xfrm>
            <a:off x="10929960" y="7084080"/>
            <a:ext cx="939132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
        <p:nvSpPr>
          <p:cNvPr id="40" name="PlaceHolder 4"/>
          <p:cNvSpPr>
            <a:spLocks noGrp="1"/>
          </p:cNvSpPr>
          <p:nvPr>
            <p:ph type="body"/>
          </p:nvPr>
        </p:nvSpPr>
        <p:spPr>
          <a:xfrm>
            <a:off x="1068840" y="16255440"/>
            <a:ext cx="19244880" cy="8375400"/>
          </a:xfrm>
          <a:prstGeom prst="rect">
            <a:avLst/>
          </a:prstGeom>
        </p:spPr>
        <p:txBody>
          <a:bodyPr lIns="0" rIns="0" tIns="0" bIns="0"/>
          <a:p>
            <a:endParaRPr b="0" lang="en-AU"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18720" y="0"/>
            <a:ext cx="21400200" cy="9559440"/>
          </a:xfrm>
          <a:prstGeom prst="rect">
            <a:avLst/>
          </a:prstGeom>
          <a:solidFill>
            <a:srgbClr val="ef3b2a"/>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 name="CustomShape 2"/>
          <p:cNvSpPr/>
          <p:nvPr/>
        </p:nvSpPr>
        <p:spPr>
          <a:xfrm>
            <a:off x="0" y="26790120"/>
            <a:ext cx="21383640" cy="2874960"/>
          </a:xfrm>
          <a:prstGeom prst="rect">
            <a:avLst/>
          </a:prstGeom>
          <a:solidFill>
            <a:schemeClr val="bg1">
              <a:lumMod val="95000"/>
            </a:schemeClr>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2" name="CustomShape 3"/>
          <p:cNvSpPr/>
          <p:nvPr/>
        </p:nvSpPr>
        <p:spPr>
          <a:xfrm>
            <a:off x="0" y="29669760"/>
            <a:ext cx="21381480" cy="603000"/>
          </a:xfrm>
          <a:prstGeom prst="rect">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3" name="CustomShape 4"/>
          <p:cNvSpPr/>
          <p:nvPr/>
        </p:nvSpPr>
        <p:spPr>
          <a:xfrm>
            <a:off x="12490200" y="29667240"/>
            <a:ext cx="8404200" cy="608760"/>
          </a:xfrm>
          <a:prstGeom prst="rect">
            <a:avLst/>
          </a:prstGeom>
          <a:noFill/>
          <a:ln>
            <a:noFill/>
          </a:ln>
        </p:spPr>
        <p:style>
          <a:lnRef idx="0"/>
          <a:fillRef idx="0"/>
          <a:effectRef idx="0"/>
          <a:fontRef idx="minor"/>
        </p:style>
        <p:txBody>
          <a:bodyPr lIns="0" rIns="0" tIns="0" bIns="0" anchor="ctr"/>
          <a:p>
            <a:pPr algn="r">
              <a:lnSpc>
                <a:spcPct val="100000"/>
              </a:lnSpc>
            </a:pPr>
            <a:r>
              <a:rPr b="0" lang="en-AU" sz="2000" spc="-1" strike="noStrike">
                <a:solidFill>
                  <a:srgbClr val="ffffff"/>
                </a:solidFill>
                <a:uFill>
                  <a:solidFill>
                    <a:srgbClr val="ffffff"/>
                  </a:solidFill>
                </a:uFill>
                <a:latin typeface="Century Gothic"/>
                <a:ea typeface="DejaVu Sans"/>
              </a:rPr>
              <a:t>© 2020 Bushfire and Natural Hazards CRC       bnhcrc.com.au</a:t>
            </a:r>
            <a:endParaRPr b="0" lang="en-AU" sz="1800" spc="-1" strike="noStrike">
              <a:solidFill>
                <a:srgbClr val="000000"/>
              </a:solidFill>
              <a:uFill>
                <a:solidFill>
                  <a:srgbClr val="ffffff"/>
                </a:solidFill>
              </a:uFill>
              <a:latin typeface="Arial"/>
            </a:endParaRPr>
          </a:p>
        </p:txBody>
      </p:sp>
      <p:sp>
        <p:nvSpPr>
          <p:cNvPr id="4" name="CustomShape 5"/>
          <p:cNvSpPr/>
          <p:nvPr/>
        </p:nvSpPr>
        <p:spPr>
          <a:xfrm>
            <a:off x="2160360" y="720"/>
            <a:ext cx="936360" cy="600840"/>
          </a:xfrm>
          <a:prstGeom prst="parallelogram">
            <a:avLst>
              <a:gd name="adj" fmla="val 52374"/>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5" name="CustomShape 6"/>
          <p:cNvSpPr/>
          <p:nvPr/>
        </p:nvSpPr>
        <p:spPr>
          <a:xfrm>
            <a:off x="938880" y="720"/>
            <a:ext cx="936360" cy="600840"/>
          </a:xfrm>
          <a:prstGeom prst="parallelogram">
            <a:avLst>
              <a:gd name="adj" fmla="val 52374"/>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 name="CustomShape 7"/>
          <p:cNvSpPr/>
          <p:nvPr/>
        </p:nvSpPr>
        <p:spPr>
          <a:xfrm>
            <a:off x="0" y="720"/>
            <a:ext cx="631800" cy="600840"/>
          </a:xfrm>
          <a:custGeom>
            <a:avLst/>
            <a:gdLst/>
            <a:ahLst/>
            <a:rect l="l" t="t" r="r" b="b"/>
            <a:pathLst>
              <a:path w="633832" h="602966">
                <a:moveTo>
                  <a:pt x="1265" y="602654"/>
                </a:moveTo>
                <a:cubicBezTo>
                  <a:pt x="3707" y="404420"/>
                  <a:pt x="-1803" y="198234"/>
                  <a:pt x="639" y="0"/>
                </a:cubicBezTo>
                <a:lnTo>
                  <a:pt x="633832" y="0"/>
                </a:lnTo>
                <a:lnTo>
                  <a:pt x="318035" y="602966"/>
                </a:lnTo>
                <a:lnTo>
                  <a:pt x="1265" y="602654"/>
                </a:lnTo>
                <a:close/>
              </a:path>
            </a:pathLst>
          </a:cu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 name="CustomShape 8"/>
          <p:cNvSpPr/>
          <p:nvPr/>
        </p:nvSpPr>
        <p:spPr>
          <a:xfrm>
            <a:off x="3381840" y="720"/>
            <a:ext cx="936360" cy="600840"/>
          </a:xfrm>
          <a:prstGeom prst="parallelogram">
            <a:avLst>
              <a:gd name="adj" fmla="val 52374"/>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8" name="CustomShape 9"/>
          <p:cNvSpPr/>
          <p:nvPr/>
        </p:nvSpPr>
        <p:spPr>
          <a:xfrm>
            <a:off x="5824800" y="720"/>
            <a:ext cx="936360" cy="600840"/>
          </a:xfrm>
          <a:prstGeom prst="parallelogram">
            <a:avLst>
              <a:gd name="adj" fmla="val 52374"/>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9" name="CustomShape 10"/>
          <p:cNvSpPr/>
          <p:nvPr/>
        </p:nvSpPr>
        <p:spPr>
          <a:xfrm>
            <a:off x="4603320" y="720"/>
            <a:ext cx="936360" cy="600840"/>
          </a:xfrm>
          <a:prstGeom prst="parallelogram">
            <a:avLst>
              <a:gd name="adj" fmla="val 52374"/>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0" name="CustomShape 11"/>
          <p:cNvSpPr/>
          <p:nvPr/>
        </p:nvSpPr>
        <p:spPr>
          <a:xfrm>
            <a:off x="7046280" y="720"/>
            <a:ext cx="936360" cy="600840"/>
          </a:xfrm>
          <a:prstGeom prst="parallelogram">
            <a:avLst>
              <a:gd name="adj" fmla="val 52374"/>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1" name="CustomShape 12"/>
          <p:cNvSpPr/>
          <p:nvPr/>
        </p:nvSpPr>
        <p:spPr>
          <a:xfrm>
            <a:off x="9488880" y="720"/>
            <a:ext cx="936360" cy="600840"/>
          </a:xfrm>
          <a:prstGeom prst="parallelogram">
            <a:avLst>
              <a:gd name="adj" fmla="val 52374"/>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2" name="CustomShape 13"/>
          <p:cNvSpPr/>
          <p:nvPr/>
        </p:nvSpPr>
        <p:spPr>
          <a:xfrm>
            <a:off x="8267760" y="720"/>
            <a:ext cx="936360" cy="600840"/>
          </a:xfrm>
          <a:prstGeom prst="parallelogram">
            <a:avLst>
              <a:gd name="adj" fmla="val 52374"/>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3" name="CustomShape 14"/>
          <p:cNvSpPr/>
          <p:nvPr/>
        </p:nvSpPr>
        <p:spPr>
          <a:xfrm>
            <a:off x="10710360" y="720"/>
            <a:ext cx="936360" cy="600840"/>
          </a:xfrm>
          <a:prstGeom prst="parallelogram">
            <a:avLst>
              <a:gd name="adj" fmla="val 52374"/>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4" name="CustomShape 15"/>
          <p:cNvSpPr/>
          <p:nvPr/>
        </p:nvSpPr>
        <p:spPr>
          <a:xfrm>
            <a:off x="13153320" y="720"/>
            <a:ext cx="936360" cy="600840"/>
          </a:xfrm>
          <a:prstGeom prst="parallelogram">
            <a:avLst>
              <a:gd name="adj" fmla="val 52374"/>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5" name="CustomShape 16"/>
          <p:cNvSpPr/>
          <p:nvPr/>
        </p:nvSpPr>
        <p:spPr>
          <a:xfrm>
            <a:off x="11931840" y="720"/>
            <a:ext cx="936360" cy="600840"/>
          </a:xfrm>
          <a:prstGeom prst="parallelogram">
            <a:avLst>
              <a:gd name="adj" fmla="val 52374"/>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6" name="Line 17"/>
          <p:cNvSpPr/>
          <p:nvPr/>
        </p:nvSpPr>
        <p:spPr>
          <a:xfrm>
            <a:off x="13230000" y="11468160"/>
            <a:ext cx="360" cy="13367160"/>
          </a:xfrm>
          <a:prstGeom prst="line">
            <a:avLst/>
          </a:prstGeom>
          <a:ln w="28440">
            <a:solidFill>
              <a:schemeClr val="bg1">
                <a:lumMod val="85000"/>
              </a:schemeClr>
            </a:solidFill>
            <a:round/>
          </a:ln>
        </p:spPr>
        <p:style>
          <a:lnRef idx="1">
            <a:schemeClr val="accent1"/>
          </a:lnRef>
          <a:fillRef idx="0">
            <a:schemeClr val="accent1"/>
          </a:fillRef>
          <a:effectRef idx="0">
            <a:schemeClr val="accent1"/>
          </a:effectRef>
          <a:fontRef idx="minor"/>
        </p:style>
      </p:sp>
      <p:pic>
        <p:nvPicPr>
          <p:cNvPr id="17" name="Picture 36" descr=""/>
          <p:cNvPicPr/>
          <p:nvPr/>
        </p:nvPicPr>
        <p:blipFill>
          <a:blip r:embed="rId2"/>
          <a:stretch/>
        </p:blipFill>
        <p:spPr>
          <a:xfrm>
            <a:off x="1413000" y="27623520"/>
            <a:ext cx="5900040" cy="1204560"/>
          </a:xfrm>
          <a:prstGeom prst="rect">
            <a:avLst/>
          </a:prstGeom>
          <a:ln>
            <a:noFill/>
          </a:ln>
        </p:spPr>
      </p:pic>
      <p:sp>
        <p:nvSpPr>
          <p:cNvPr id="18" name="PlaceHolder 18"/>
          <p:cNvSpPr>
            <a:spLocks noGrp="1"/>
          </p:cNvSpPr>
          <p:nvPr>
            <p:ph type="title"/>
          </p:nvPr>
        </p:nvSpPr>
        <p:spPr>
          <a:xfrm>
            <a:off x="1068840" y="1207800"/>
            <a:ext cx="19244880" cy="5055480"/>
          </a:xfrm>
          <a:prstGeom prst="rect">
            <a:avLst/>
          </a:prstGeom>
        </p:spPr>
        <p:txBody>
          <a:bodyPr lIns="0" rIns="0" tIns="0" bIns="0" anchor="ctr"/>
          <a:p>
            <a:pPr algn="ctr"/>
            <a:r>
              <a:rPr b="0" lang="en-AU" sz="4400" spc="-1" strike="noStrike">
                <a:solidFill>
                  <a:srgbClr val="000000"/>
                </a:solidFill>
                <a:uFill>
                  <a:solidFill>
                    <a:srgbClr val="ffffff"/>
                  </a:solidFill>
                </a:uFill>
                <a:latin typeface="Arial"/>
              </a:rPr>
              <a:t>Click to edit the title text format</a:t>
            </a:r>
            <a:endParaRPr b="0" lang="en-AU" sz="4400" spc="-1" strike="noStrike">
              <a:solidFill>
                <a:srgbClr val="000000"/>
              </a:solidFill>
              <a:uFill>
                <a:solidFill>
                  <a:srgbClr val="ffffff"/>
                </a:solidFill>
              </a:uFill>
              <a:latin typeface="Arial"/>
            </a:endParaRPr>
          </a:p>
        </p:txBody>
      </p:sp>
      <p:sp>
        <p:nvSpPr>
          <p:cNvPr id="19" name="PlaceHolder 19"/>
          <p:cNvSpPr>
            <a:spLocks noGrp="1"/>
          </p:cNvSpPr>
          <p:nvPr>
            <p:ph type="body"/>
          </p:nvPr>
        </p:nvSpPr>
        <p:spPr>
          <a:xfrm>
            <a:off x="1068840" y="7084080"/>
            <a:ext cx="19244880" cy="17559000"/>
          </a:xfrm>
          <a:prstGeom prst="rect">
            <a:avLst/>
          </a:prstGeom>
        </p:spPr>
        <p:txBody>
          <a:bodyPr lIns="0" rIns="0" tIns="0" bIns="0"/>
          <a:p>
            <a:pPr marL="432000" indent="-324000">
              <a:buClr>
                <a:srgbClr val="000000"/>
              </a:buClr>
              <a:buSzPct val="45000"/>
              <a:buFont typeface="Wingdings" charset="2"/>
              <a:buChar char=""/>
            </a:pPr>
            <a:r>
              <a:rPr b="0" lang="en-AU" sz="3200" spc="-1" strike="noStrike">
                <a:solidFill>
                  <a:srgbClr val="000000"/>
                </a:solidFill>
                <a:uFill>
                  <a:solidFill>
                    <a:srgbClr val="ffffff"/>
                  </a:solidFill>
                </a:uFill>
                <a:latin typeface="Arial"/>
              </a:rPr>
              <a:t>Click to edit the outline text format</a:t>
            </a:r>
            <a:endParaRPr b="0" lang="en-AU"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AU" sz="2800" spc="-1" strike="noStrike">
                <a:solidFill>
                  <a:srgbClr val="000000"/>
                </a:solidFill>
                <a:uFill>
                  <a:solidFill>
                    <a:srgbClr val="ffffff"/>
                  </a:solidFill>
                </a:uFill>
                <a:latin typeface="Arial"/>
              </a:rPr>
              <a:t>Second Outline Level</a:t>
            </a:r>
            <a:endParaRPr b="0" lang="en-AU"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AU" sz="2400" spc="-1" strike="noStrike">
                <a:solidFill>
                  <a:srgbClr val="000000"/>
                </a:solidFill>
                <a:uFill>
                  <a:solidFill>
                    <a:srgbClr val="ffffff"/>
                  </a:solidFill>
                </a:uFill>
                <a:latin typeface="Arial"/>
              </a:rPr>
              <a:t>Third Outline Level</a:t>
            </a:r>
            <a:endParaRPr b="0" lang="en-AU"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AU" sz="2000" spc="-1" strike="noStrike">
                <a:solidFill>
                  <a:srgbClr val="000000"/>
                </a:solidFill>
                <a:uFill>
                  <a:solidFill>
                    <a:srgbClr val="ffffff"/>
                  </a:solidFill>
                </a:uFill>
                <a:latin typeface="Arial"/>
              </a:rPr>
              <a:t>Fourth Outline Level</a:t>
            </a:r>
            <a:endParaRPr b="0" lang="en-AU"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AU" sz="2000" spc="-1" strike="noStrike">
                <a:solidFill>
                  <a:srgbClr val="000000"/>
                </a:solidFill>
                <a:uFill>
                  <a:solidFill>
                    <a:srgbClr val="ffffff"/>
                  </a:solidFill>
                </a:uFill>
                <a:latin typeface="Arial"/>
              </a:rPr>
              <a:t>Fifth Outline Level</a:t>
            </a:r>
            <a:endParaRPr b="0" lang="en-AU"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AU" sz="2000" spc="-1" strike="noStrike">
                <a:solidFill>
                  <a:srgbClr val="000000"/>
                </a:solidFill>
                <a:uFill>
                  <a:solidFill>
                    <a:srgbClr val="ffffff"/>
                  </a:solidFill>
                </a:uFill>
                <a:latin typeface="Arial"/>
              </a:rPr>
              <a:t>Sixth Outline Level</a:t>
            </a:r>
            <a:endParaRPr b="0" lang="en-AU"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AU" sz="2000" spc="-1" strike="noStrike">
                <a:solidFill>
                  <a:srgbClr val="000000"/>
                </a:solidFill>
                <a:uFill>
                  <a:solidFill>
                    <a:srgbClr val="ffffff"/>
                  </a:solidFill>
                </a:uFill>
                <a:latin typeface="Arial"/>
              </a:rPr>
              <a:t>Seventh Outline Level</a:t>
            </a:r>
            <a:endParaRPr b="0" lang="en-AU"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 name="CustomShape 1"/>
          <p:cNvSpPr/>
          <p:nvPr/>
        </p:nvSpPr>
        <p:spPr>
          <a:xfrm>
            <a:off x="12528000" y="11160000"/>
            <a:ext cx="1079640" cy="14183640"/>
          </a:xfrm>
          <a:prstGeom prst="rect">
            <a:avLst/>
          </a:prstGeom>
          <a:solidFill>
            <a:srgbClr val="ffffff"/>
          </a:solidFill>
          <a:ln>
            <a:solidFill>
              <a:srgbClr val="ffffff"/>
            </a:solidFill>
          </a:ln>
        </p:spPr>
        <p:style>
          <a:lnRef idx="0"/>
          <a:fillRef idx="0"/>
          <a:effectRef idx="0"/>
          <a:fontRef idx="minor"/>
        </p:style>
      </p:sp>
      <p:pic>
        <p:nvPicPr>
          <p:cNvPr id="55" name="" descr=""/>
          <p:cNvPicPr/>
          <p:nvPr/>
        </p:nvPicPr>
        <p:blipFill>
          <a:blip r:embed="rId1"/>
          <a:stretch/>
        </p:blipFill>
        <p:spPr>
          <a:xfrm>
            <a:off x="12914640" y="17100000"/>
            <a:ext cx="8450280" cy="7127640"/>
          </a:xfrm>
          <a:prstGeom prst="rect">
            <a:avLst/>
          </a:prstGeom>
          <a:ln>
            <a:noFill/>
          </a:ln>
        </p:spPr>
      </p:pic>
      <p:sp>
        <p:nvSpPr>
          <p:cNvPr id="56" name="CustomShape 2"/>
          <p:cNvSpPr/>
          <p:nvPr/>
        </p:nvSpPr>
        <p:spPr>
          <a:xfrm>
            <a:off x="360000" y="19224000"/>
            <a:ext cx="12554280" cy="4476960"/>
          </a:xfrm>
          <a:prstGeom prst="rect">
            <a:avLst/>
          </a:prstGeom>
          <a:solidFill>
            <a:srgbClr val="ccffcc">
              <a:alpha val="40000"/>
            </a:srgbClr>
          </a:solidFill>
          <a:ln>
            <a:solidFill>
              <a:srgbClr val="3465a4"/>
            </a:solidFill>
          </a:ln>
        </p:spPr>
        <p:style>
          <a:lnRef idx="0"/>
          <a:fillRef idx="0"/>
          <a:effectRef idx="0"/>
          <a:fontRef idx="minor"/>
        </p:style>
      </p:sp>
      <p:sp>
        <p:nvSpPr>
          <p:cNvPr id="57" name="CustomShape 3"/>
          <p:cNvSpPr/>
          <p:nvPr/>
        </p:nvSpPr>
        <p:spPr>
          <a:xfrm>
            <a:off x="1558080" y="3466440"/>
            <a:ext cx="16810200" cy="4964400"/>
          </a:xfrm>
          <a:prstGeom prst="rect">
            <a:avLst/>
          </a:prstGeom>
          <a:noFill/>
          <a:ln>
            <a:noFill/>
          </a:ln>
        </p:spPr>
        <p:style>
          <a:lnRef idx="0"/>
          <a:fillRef idx="0"/>
          <a:effectRef idx="0"/>
          <a:fontRef idx="minor"/>
        </p:style>
        <p:txBody>
          <a:bodyPr lIns="90000" rIns="90000" tIns="45000" bIns="45000"/>
          <a:p>
            <a:pPr>
              <a:lnSpc>
                <a:spcPct val="100000"/>
              </a:lnSpc>
            </a:pPr>
            <a:r>
              <a:rPr b="1" lang="en-AU" sz="6000" spc="-1" strike="noStrike">
                <a:solidFill>
                  <a:srgbClr val="000000"/>
                </a:solidFill>
                <a:uFill>
                  <a:solidFill>
                    <a:srgbClr val="ffffff"/>
                  </a:solidFill>
                </a:uFill>
                <a:latin typeface="Century Gothic"/>
                <a:ea typeface="DejaVu Sans"/>
              </a:rPr>
              <a:t>Coupled modelling can provide the next level of value for fire danger forecasting</a:t>
            </a:r>
            <a:r>
              <a:rPr b="0" lang="en-AU" sz="6000" spc="-1" strike="noStrike">
                <a:solidFill>
                  <a:srgbClr val="ffffff"/>
                </a:solidFill>
                <a:uFill>
                  <a:solidFill>
                    <a:srgbClr val="ffffff"/>
                  </a:solidFill>
                </a:uFill>
                <a:latin typeface="Century Gothic"/>
                <a:ea typeface="DejaVu Sans"/>
              </a:rPr>
              <a:t>, if it can be developed to the point where it is both faster than real time by enough to matter, and good quality fuel data are available.</a:t>
            </a:r>
            <a:endParaRPr b="0" lang="en-AU" sz="1800" spc="-1" strike="noStrike">
              <a:solidFill>
                <a:srgbClr val="000000"/>
              </a:solidFill>
              <a:uFill>
                <a:solidFill>
                  <a:srgbClr val="ffffff"/>
                </a:solidFill>
              </a:uFill>
              <a:latin typeface="Arial"/>
            </a:endParaRPr>
          </a:p>
        </p:txBody>
      </p:sp>
      <p:sp>
        <p:nvSpPr>
          <p:cNvPr id="58" name="CustomShape 4"/>
          <p:cNvSpPr/>
          <p:nvPr/>
        </p:nvSpPr>
        <p:spPr>
          <a:xfrm>
            <a:off x="13221360" y="15935760"/>
            <a:ext cx="5397840" cy="331920"/>
          </a:xfrm>
          <a:prstGeom prst="rect">
            <a:avLst/>
          </a:prstGeom>
          <a:noFill/>
          <a:ln>
            <a:noFill/>
          </a:ln>
        </p:spPr>
        <p:style>
          <a:lnRef idx="0"/>
          <a:fillRef idx="0"/>
          <a:effectRef idx="0"/>
          <a:fontRef idx="minor"/>
        </p:style>
        <p:txBody>
          <a:bodyPr lIns="90000" rIns="90000" tIns="45000" bIns="45000"/>
          <a:p>
            <a:pPr>
              <a:lnSpc>
                <a:spcPct val="100000"/>
              </a:lnSpc>
            </a:pPr>
            <a:r>
              <a:rPr b="0" lang="en-AU" sz="1600" spc="-1" strike="noStrike">
                <a:solidFill>
                  <a:srgbClr val="000000"/>
                </a:solidFill>
                <a:uFill>
                  <a:solidFill>
                    <a:srgbClr val="ffffff"/>
                  </a:solidFill>
                </a:uFill>
                <a:latin typeface="Century Gothic"/>
                <a:ea typeface="Cardo"/>
              </a:rPr>
              <a:t>PyroCB near Waroona, 2016</a:t>
            </a:r>
            <a:endParaRPr b="0" lang="en-AU" sz="1800" spc="-1" strike="noStrike">
              <a:solidFill>
                <a:srgbClr val="000000"/>
              </a:solidFill>
              <a:uFill>
                <a:solidFill>
                  <a:srgbClr val="ffffff"/>
                </a:solidFill>
              </a:uFill>
              <a:latin typeface="Arial"/>
            </a:endParaRPr>
          </a:p>
        </p:txBody>
      </p:sp>
      <p:sp>
        <p:nvSpPr>
          <p:cNvPr id="59" name="CustomShape 5"/>
          <p:cNvSpPr/>
          <p:nvPr/>
        </p:nvSpPr>
        <p:spPr>
          <a:xfrm>
            <a:off x="504000" y="10224000"/>
            <a:ext cx="12527640" cy="3953160"/>
          </a:xfrm>
          <a:prstGeom prst="rect">
            <a:avLst/>
          </a:prstGeom>
          <a:noFill/>
          <a:ln>
            <a:noFill/>
          </a:ln>
        </p:spPr>
        <p:style>
          <a:lnRef idx="0"/>
          <a:fillRef idx="0"/>
          <a:effectRef idx="0"/>
          <a:fontRef idx="minor"/>
        </p:style>
        <p:txBody>
          <a:bodyPr lIns="90000" rIns="90000" tIns="45000" bIns="45000"/>
          <a:p>
            <a:pPr>
              <a:lnSpc>
                <a:spcPct val="100000"/>
              </a:lnSpc>
            </a:pPr>
            <a:r>
              <a:rPr b="1" lang="en-AU" sz="4000" spc="-1" strike="noStrike">
                <a:solidFill>
                  <a:srgbClr val="000000"/>
                </a:solidFill>
                <a:uFill>
                  <a:solidFill>
                    <a:srgbClr val="ffffff"/>
                  </a:solidFill>
                </a:uFill>
                <a:latin typeface="Century Gothic"/>
                <a:ea typeface="DejaVu Sans"/>
              </a:rPr>
              <a:t>ACCESS-Fire: a case study</a:t>
            </a:r>
            <a:endParaRPr b="0" lang="en-AU" sz="1800" spc="-1" strike="noStrike">
              <a:solidFill>
                <a:srgbClr val="000000"/>
              </a:solidFill>
              <a:uFill>
                <a:solidFill>
                  <a:srgbClr val="ffffff"/>
                </a:solidFill>
              </a:uFill>
              <a:latin typeface="Arial"/>
            </a:endParaRPr>
          </a:p>
          <a:p>
            <a:pPr>
              <a:lnSpc>
                <a:spcPct val="100000"/>
              </a:lnSpc>
            </a:pPr>
            <a:r>
              <a:rPr b="1" lang="en-AU" sz="1800" spc="-1" strike="noStrike">
                <a:solidFill>
                  <a:srgbClr val="000000"/>
                </a:solidFill>
                <a:uFill>
                  <a:solidFill>
                    <a:srgbClr val="ffffff"/>
                  </a:solidFill>
                </a:uFill>
                <a:latin typeface="Century Gothic"/>
                <a:ea typeface="DejaVu Sans"/>
              </a:rPr>
              <a:t>Jesse Greenslade</a:t>
            </a:r>
            <a:r>
              <a:rPr b="1" lang="en-AU" sz="1800" spc="-1" strike="noStrike" baseline="33000">
                <a:solidFill>
                  <a:srgbClr val="000000"/>
                </a:solidFill>
                <a:uFill>
                  <a:solidFill>
                    <a:srgbClr val="ffffff"/>
                  </a:solidFill>
                </a:uFill>
                <a:latin typeface="Century Gothic"/>
                <a:ea typeface="DejaVu Sans"/>
              </a:rPr>
              <a:t>1</a:t>
            </a:r>
            <a:r>
              <a:rPr b="1" lang="en-AU" sz="1800" spc="-1" strike="noStrike">
                <a:solidFill>
                  <a:srgbClr val="000000"/>
                </a:solidFill>
                <a:uFill>
                  <a:solidFill>
                    <a:srgbClr val="ffffff"/>
                  </a:solidFill>
                </a:uFill>
                <a:latin typeface="Century Gothic"/>
                <a:ea typeface="DejaVu Sans"/>
              </a:rPr>
              <a:t>, Mika Peace</a:t>
            </a:r>
            <a:r>
              <a:rPr b="1" lang="en-AU" sz="1800" spc="-1" strike="noStrike" baseline="33000">
                <a:solidFill>
                  <a:srgbClr val="000000"/>
                </a:solidFill>
                <a:uFill>
                  <a:solidFill>
                    <a:srgbClr val="ffffff"/>
                  </a:solidFill>
                </a:uFill>
                <a:latin typeface="Century Gothic"/>
                <a:ea typeface="DejaVu Sans"/>
              </a:rPr>
              <a:t>1,2</a:t>
            </a:r>
            <a:r>
              <a:rPr b="1" lang="en-AU" sz="1800" spc="-1" strike="noStrike">
                <a:solidFill>
                  <a:srgbClr val="000000"/>
                </a:solidFill>
                <a:uFill>
                  <a:solidFill>
                    <a:srgbClr val="ffffff"/>
                  </a:solidFill>
                </a:uFill>
                <a:latin typeface="Century Gothic"/>
                <a:ea typeface="DejaVu Sans"/>
              </a:rPr>
              <a:t>, Jeffrey D Kepert</a:t>
            </a:r>
            <a:r>
              <a:rPr b="1" lang="en-AU" sz="1800" spc="-1" strike="noStrike" baseline="33000">
                <a:solidFill>
                  <a:srgbClr val="000000"/>
                </a:solidFill>
                <a:uFill>
                  <a:solidFill>
                    <a:srgbClr val="ffffff"/>
                  </a:solidFill>
                </a:uFill>
                <a:latin typeface="Century Gothic"/>
                <a:ea typeface="DejaVu Sans"/>
              </a:rPr>
              <a:t>1,2</a:t>
            </a:r>
            <a:r>
              <a:rPr b="1" lang="en-AU" sz="1800" spc="-1" strike="noStrike">
                <a:solidFill>
                  <a:srgbClr val="000000"/>
                </a:solidFill>
                <a:uFill>
                  <a:solidFill>
                    <a:srgbClr val="ffffff"/>
                  </a:solidFill>
                </a:uFill>
                <a:latin typeface="Century Gothic"/>
                <a:ea typeface="DejaVu Sans"/>
              </a:rPr>
              <a:t>, Harvey Ye</a:t>
            </a:r>
            <a:r>
              <a:rPr b="1" lang="en-AU" sz="1800" spc="-1" strike="noStrike" baseline="33000">
                <a:solidFill>
                  <a:srgbClr val="000000"/>
                </a:solidFill>
                <a:uFill>
                  <a:solidFill>
                    <a:srgbClr val="ffffff"/>
                  </a:solidFill>
                </a:uFill>
                <a:latin typeface="Century Gothic"/>
                <a:ea typeface="DejaVu Sans"/>
              </a:rPr>
              <a:t>1</a:t>
            </a:r>
            <a:endParaRPr b="0" lang="en-AU" sz="1800" spc="-1" strike="noStrike">
              <a:solidFill>
                <a:srgbClr val="000000"/>
              </a:solidFill>
              <a:uFill>
                <a:solidFill>
                  <a:srgbClr val="ffffff"/>
                </a:solidFill>
              </a:uFill>
              <a:latin typeface="Arial"/>
            </a:endParaRPr>
          </a:p>
          <a:p>
            <a:pPr>
              <a:lnSpc>
                <a:spcPct val="100000"/>
              </a:lnSpc>
            </a:pPr>
            <a:endParaRPr b="0" lang="en-AU" sz="1800" spc="-1" strike="noStrike">
              <a:solidFill>
                <a:srgbClr val="000000"/>
              </a:solidFill>
              <a:uFill>
                <a:solidFill>
                  <a:srgbClr val="ffffff"/>
                </a:solidFill>
              </a:uFill>
              <a:latin typeface="Arial"/>
            </a:endParaRPr>
          </a:p>
          <a:p>
            <a:pPr>
              <a:lnSpc>
                <a:spcPct val="100000"/>
              </a:lnSpc>
            </a:pPr>
            <a:r>
              <a:rPr b="0" lang="en-AU" sz="1600" spc="-1" strike="noStrike" baseline="30000">
                <a:solidFill>
                  <a:srgbClr val="000000"/>
                </a:solidFill>
                <a:uFill>
                  <a:solidFill>
                    <a:srgbClr val="ffffff"/>
                  </a:solidFill>
                </a:uFill>
                <a:latin typeface="Century Gothic"/>
                <a:ea typeface="DejaVu Sans"/>
              </a:rPr>
              <a:t>1 </a:t>
            </a:r>
            <a:r>
              <a:rPr b="0" lang="en-AU" sz="1600" spc="-1" strike="noStrike">
                <a:solidFill>
                  <a:srgbClr val="000000"/>
                </a:solidFill>
                <a:uFill>
                  <a:solidFill>
                    <a:srgbClr val="ffffff"/>
                  </a:solidFill>
                </a:uFill>
                <a:latin typeface="Century Gothic"/>
                <a:ea typeface="DejaVu Sans"/>
              </a:rPr>
              <a:t>Bureau of Meteorology</a:t>
            </a:r>
            <a:endParaRPr b="0" lang="en-AU" sz="1800" spc="-1" strike="noStrike">
              <a:solidFill>
                <a:srgbClr val="000000"/>
              </a:solidFill>
              <a:uFill>
                <a:solidFill>
                  <a:srgbClr val="ffffff"/>
                </a:solidFill>
              </a:uFill>
              <a:latin typeface="Arial"/>
            </a:endParaRPr>
          </a:p>
          <a:p>
            <a:pPr>
              <a:lnSpc>
                <a:spcPct val="100000"/>
              </a:lnSpc>
            </a:pPr>
            <a:r>
              <a:rPr b="0" lang="en-AU" sz="1600" spc="-1" strike="noStrike" baseline="30000">
                <a:solidFill>
                  <a:srgbClr val="000000"/>
                </a:solidFill>
                <a:uFill>
                  <a:solidFill>
                    <a:srgbClr val="ffffff"/>
                  </a:solidFill>
                </a:uFill>
                <a:latin typeface="Century Gothic"/>
                <a:ea typeface="DejaVu Sans"/>
              </a:rPr>
              <a:t>2 </a:t>
            </a:r>
            <a:r>
              <a:rPr b="0" lang="en-AU" sz="1600" spc="-1" strike="noStrike">
                <a:solidFill>
                  <a:srgbClr val="000000"/>
                </a:solidFill>
                <a:uFill>
                  <a:solidFill>
                    <a:srgbClr val="ffffff"/>
                  </a:solidFill>
                </a:uFill>
                <a:latin typeface="Century Gothic"/>
                <a:ea typeface="DejaVu Sans"/>
              </a:rPr>
              <a:t>Bushfire and Natural Hazards CRC, Victoria</a:t>
            </a:r>
            <a:endParaRPr b="0" lang="en-AU" sz="1800" spc="-1" strike="noStrike">
              <a:solidFill>
                <a:srgbClr val="000000"/>
              </a:solidFill>
              <a:uFill>
                <a:solidFill>
                  <a:srgbClr val="ffffff"/>
                </a:solidFill>
              </a:uFill>
              <a:latin typeface="Arial"/>
            </a:endParaRPr>
          </a:p>
          <a:p>
            <a:pPr>
              <a:lnSpc>
                <a:spcPct val="100000"/>
              </a:lnSpc>
            </a:pPr>
            <a:r>
              <a:rPr b="0" lang="en-AU" sz="2400" spc="-1" strike="noStrike">
                <a:solidFill>
                  <a:srgbClr val="000000"/>
                </a:solidFill>
                <a:uFill>
                  <a:solidFill>
                    <a:srgbClr val="ffffff"/>
                  </a:solidFill>
                </a:uFill>
                <a:latin typeface="Century Gothic"/>
                <a:ea typeface="DejaVu Sans"/>
              </a:rPr>
              <a:t>This work examines fire spread and related weather phenomena in a large-scale high-intensity fire over complex topography using a coupled atmosphere and fire spread model ACCESS-Fire. The simulated fire occurred in 2016, igniting ~20 km East of Waroona WA, and frequently diverged from forecast fire danger metrics. This is due to the fire generating its own weather systems and requires coupled modelling to analyse and forecast.</a:t>
            </a:r>
            <a:endParaRPr b="0" lang="en-AU" sz="1800" spc="-1" strike="noStrike">
              <a:solidFill>
                <a:srgbClr val="000000"/>
              </a:solidFill>
              <a:uFill>
                <a:solidFill>
                  <a:srgbClr val="ffffff"/>
                </a:solidFill>
              </a:uFill>
              <a:latin typeface="Arial"/>
            </a:endParaRPr>
          </a:p>
          <a:p>
            <a:pPr>
              <a:lnSpc>
                <a:spcPct val="100000"/>
              </a:lnSpc>
            </a:pPr>
            <a:endParaRPr b="0" lang="en-AU" sz="1800" spc="-1" strike="noStrike">
              <a:solidFill>
                <a:srgbClr val="000000"/>
              </a:solidFill>
              <a:uFill>
                <a:solidFill>
                  <a:srgbClr val="ffffff"/>
                </a:solidFill>
              </a:uFill>
              <a:latin typeface="Arial"/>
            </a:endParaRPr>
          </a:p>
        </p:txBody>
      </p:sp>
      <p:sp>
        <p:nvSpPr>
          <p:cNvPr id="60" name="CustomShape 6"/>
          <p:cNvSpPr/>
          <p:nvPr/>
        </p:nvSpPr>
        <p:spPr>
          <a:xfrm>
            <a:off x="1680480" y="2197080"/>
            <a:ext cx="3039840" cy="869400"/>
          </a:xfrm>
          <a:prstGeom prst="rect">
            <a:avLst/>
          </a:prstGeom>
          <a:solidFill>
            <a:srgbClr val="231f20"/>
          </a:solidFill>
          <a:ln>
            <a:noFill/>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1" name="CustomShape 7"/>
          <p:cNvSpPr/>
          <p:nvPr/>
        </p:nvSpPr>
        <p:spPr>
          <a:xfrm>
            <a:off x="1747440" y="2334960"/>
            <a:ext cx="3039840" cy="603000"/>
          </a:xfrm>
          <a:prstGeom prst="rect">
            <a:avLst/>
          </a:prstGeom>
          <a:noFill/>
          <a:ln>
            <a:noFill/>
          </a:ln>
        </p:spPr>
        <p:style>
          <a:lnRef idx="0"/>
          <a:fillRef idx="0"/>
          <a:effectRef idx="0"/>
          <a:fontRef idx="minor"/>
        </p:style>
        <p:txBody>
          <a:bodyPr lIns="0" rIns="0" tIns="0" bIns="0" anchor="ctr"/>
          <a:p>
            <a:pPr algn="ctr">
              <a:lnSpc>
                <a:spcPct val="100000"/>
              </a:lnSpc>
            </a:pPr>
            <a:r>
              <a:rPr b="1" lang="en-AU" sz="3200" spc="585" strike="noStrike" cap="all">
                <a:solidFill>
                  <a:srgbClr val="ffffff"/>
                </a:solidFill>
                <a:uFill>
                  <a:solidFill>
                    <a:srgbClr val="ffffff"/>
                  </a:solidFill>
                </a:uFill>
                <a:latin typeface="Century Gothic"/>
                <a:ea typeface="DejaVu Sans"/>
              </a:rPr>
              <a:t>findings</a:t>
            </a:r>
            <a:endParaRPr b="0" lang="en-AU" sz="1800" spc="-1" strike="noStrike">
              <a:solidFill>
                <a:srgbClr val="000000"/>
              </a:solidFill>
              <a:uFill>
                <a:solidFill>
                  <a:srgbClr val="ffffff"/>
                </a:solidFill>
              </a:uFill>
              <a:latin typeface="Arial"/>
            </a:endParaRPr>
          </a:p>
        </p:txBody>
      </p:sp>
      <p:sp>
        <p:nvSpPr>
          <p:cNvPr id="62" name="CustomShape 8"/>
          <p:cNvSpPr/>
          <p:nvPr/>
        </p:nvSpPr>
        <p:spPr>
          <a:xfrm>
            <a:off x="13824000" y="24120360"/>
            <a:ext cx="6984000" cy="575280"/>
          </a:xfrm>
          <a:prstGeom prst="rect">
            <a:avLst/>
          </a:prstGeom>
          <a:noFill/>
          <a:ln>
            <a:noFill/>
          </a:ln>
        </p:spPr>
        <p:style>
          <a:lnRef idx="0"/>
          <a:fillRef idx="0"/>
          <a:effectRef idx="0"/>
          <a:fontRef idx="minor"/>
        </p:style>
        <p:txBody>
          <a:bodyPr lIns="90000" rIns="90000" tIns="45000" bIns="45000"/>
          <a:p>
            <a:pPr>
              <a:lnSpc>
                <a:spcPct val="100000"/>
              </a:lnSpc>
            </a:pPr>
            <a:r>
              <a:rPr b="0" lang="en-AU" sz="1600" spc="-1" strike="noStrike">
                <a:solidFill>
                  <a:srgbClr val="000000"/>
                </a:solidFill>
                <a:uFill>
                  <a:solidFill>
                    <a:srgbClr val="ffffff"/>
                  </a:solidFill>
                </a:uFill>
                <a:latin typeface="Century Gothic"/>
                <a:ea typeface="Cardo"/>
              </a:rPr>
              <a:t>Modelled PyroCB formation: clouds form due to massive heat output as the fire spreads. Updrafts are shown in red in the lower 2 km of atmosphere.</a:t>
            </a:r>
            <a:endParaRPr b="0" lang="en-AU" sz="1800" spc="-1" strike="noStrike">
              <a:solidFill>
                <a:srgbClr val="000000"/>
              </a:solidFill>
              <a:uFill>
                <a:solidFill>
                  <a:srgbClr val="ffffff"/>
                </a:solidFill>
              </a:uFill>
              <a:latin typeface="Arial"/>
            </a:endParaRPr>
          </a:p>
        </p:txBody>
      </p:sp>
      <p:sp>
        <p:nvSpPr>
          <p:cNvPr id="63" name="CustomShape 9"/>
          <p:cNvSpPr/>
          <p:nvPr/>
        </p:nvSpPr>
        <p:spPr>
          <a:xfrm>
            <a:off x="13824000" y="26244000"/>
            <a:ext cx="7553520" cy="580320"/>
          </a:xfrm>
          <a:prstGeom prst="rect">
            <a:avLst/>
          </a:prstGeom>
          <a:solidFill>
            <a:srgbClr val="f2f2f2"/>
          </a:solidFill>
          <a:ln w="38160">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marL="457200">
              <a:lnSpc>
                <a:spcPct val="100000"/>
              </a:lnSpc>
            </a:pPr>
            <a:r>
              <a:rPr b="0" lang="en-AU" sz="1600" spc="-1" strike="noStrike">
                <a:solidFill>
                  <a:srgbClr val="000000"/>
                </a:solidFill>
                <a:uFill>
                  <a:solidFill>
                    <a:srgbClr val="ffffff"/>
                  </a:solidFill>
                </a:uFill>
                <a:latin typeface="Century Gothic"/>
                <a:ea typeface="DejaVu Sans"/>
              </a:rPr>
              <a:t>For more information, please email  jesse.greenslade@bom.gov.au</a:t>
            </a:r>
            <a:endParaRPr b="0" lang="en-AU" sz="1800" spc="-1" strike="noStrike">
              <a:solidFill>
                <a:srgbClr val="000000"/>
              </a:solidFill>
              <a:uFill>
                <a:solidFill>
                  <a:srgbClr val="ffffff"/>
                </a:solidFill>
              </a:uFill>
              <a:latin typeface="Arial"/>
            </a:endParaRPr>
          </a:p>
        </p:txBody>
      </p:sp>
      <p:pic>
        <p:nvPicPr>
          <p:cNvPr id="64" name="Picture Placeholder 4" descr=""/>
          <p:cNvPicPr/>
          <p:nvPr/>
        </p:nvPicPr>
        <p:blipFill>
          <a:blip r:embed="rId2"/>
          <a:stretch/>
        </p:blipFill>
        <p:spPr>
          <a:xfrm>
            <a:off x="13203360" y="10620000"/>
            <a:ext cx="7831440" cy="5219640"/>
          </a:xfrm>
          <a:prstGeom prst="rect">
            <a:avLst/>
          </a:prstGeom>
          <a:ln>
            <a:noFill/>
          </a:ln>
        </p:spPr>
      </p:pic>
      <p:sp>
        <p:nvSpPr>
          <p:cNvPr id="65" name="CustomShape 10"/>
          <p:cNvSpPr/>
          <p:nvPr/>
        </p:nvSpPr>
        <p:spPr>
          <a:xfrm>
            <a:off x="360000" y="14328000"/>
            <a:ext cx="12548880" cy="4476960"/>
          </a:xfrm>
          <a:prstGeom prst="rect">
            <a:avLst/>
          </a:prstGeom>
          <a:solidFill>
            <a:srgbClr val="ccffff">
              <a:alpha val="40000"/>
            </a:srgbClr>
          </a:solidFill>
          <a:ln>
            <a:solidFill>
              <a:srgbClr val="3465a4"/>
            </a:solidFill>
          </a:ln>
        </p:spPr>
        <p:style>
          <a:lnRef idx="0"/>
          <a:fillRef idx="0"/>
          <a:effectRef idx="0"/>
          <a:fontRef idx="minor"/>
        </p:style>
      </p:sp>
      <p:sp>
        <p:nvSpPr>
          <p:cNvPr id="66" name="CustomShape 11"/>
          <p:cNvSpPr/>
          <p:nvPr/>
        </p:nvSpPr>
        <p:spPr>
          <a:xfrm>
            <a:off x="4680000" y="19224000"/>
            <a:ext cx="7955640" cy="4247640"/>
          </a:xfrm>
          <a:prstGeom prst="rect">
            <a:avLst/>
          </a:prstGeom>
          <a:noFill/>
          <a:ln>
            <a:noFill/>
          </a:ln>
        </p:spPr>
        <p:style>
          <a:lnRef idx="0"/>
          <a:fillRef idx="0"/>
          <a:effectRef idx="0"/>
          <a:fontRef idx="minor"/>
        </p:style>
        <p:txBody>
          <a:bodyPr lIns="90000" rIns="90000" tIns="45000" bIns="45000"/>
          <a:p>
            <a:pPr>
              <a:lnSpc>
                <a:spcPct val="100000"/>
              </a:lnSpc>
            </a:pPr>
            <a:r>
              <a:rPr b="1" lang="en-AU" sz="2400" spc="-1" strike="noStrike">
                <a:solidFill>
                  <a:srgbClr val="ef3b2a"/>
                </a:solidFill>
                <a:uFill>
                  <a:solidFill>
                    <a:srgbClr val="ffffff"/>
                  </a:solidFill>
                </a:uFill>
                <a:latin typeface="Century Gothic"/>
                <a:ea typeface="DejaVu Sans"/>
              </a:rPr>
              <a:t>Pyrocumulonimbus (PyroCB)</a:t>
            </a:r>
            <a:endParaRPr b="0" lang="en-AU" sz="1800" spc="-1" strike="noStrike">
              <a:solidFill>
                <a:srgbClr val="000000"/>
              </a:solidFill>
              <a:uFill>
                <a:solidFill>
                  <a:srgbClr val="ffffff"/>
                </a:solidFill>
              </a:uFill>
              <a:latin typeface="Arial"/>
            </a:endParaRPr>
          </a:p>
          <a:p>
            <a:pPr>
              <a:lnSpc>
                <a:spcPct val="100000"/>
              </a:lnSpc>
            </a:pPr>
            <a:r>
              <a:rPr b="0" lang="en-AU" sz="1600" spc="-1" strike="noStrike">
                <a:solidFill>
                  <a:srgbClr val="000000"/>
                </a:solidFill>
                <a:uFill>
                  <a:solidFill>
                    <a:srgbClr val="ffffff"/>
                  </a:solidFill>
                </a:uFill>
                <a:latin typeface="Century Gothic"/>
                <a:ea typeface="DejaVu Sans"/>
              </a:rPr>
              <a:t>The coupled model captured several PyroCB that were seen (e.g. top-right). These often cause strong surface winds and lightning, both of which lead to unexpected fire spread. </a:t>
            </a:r>
            <a:r>
              <a:rPr b="0" lang="en-AU" sz="1600" spc="-1" strike="noStrike">
                <a:solidFill>
                  <a:srgbClr val="000000"/>
                </a:solidFill>
                <a:uFill>
                  <a:solidFill>
                    <a:srgbClr val="ffffff"/>
                  </a:solidFill>
                </a:uFill>
                <a:latin typeface="Century Gothic"/>
                <a:ea typeface="Cardo"/>
              </a:rPr>
              <a:t>Waroona PyroCB were the most likely cause of downwind spotting on the first day of the fire, as burning embers are lifted in the elevated updrafts and turbulence.</a:t>
            </a:r>
            <a:endParaRPr b="0" lang="en-AU" sz="1800" spc="-1" strike="noStrike">
              <a:solidFill>
                <a:srgbClr val="000000"/>
              </a:solidFill>
              <a:uFill>
                <a:solidFill>
                  <a:srgbClr val="ffffff"/>
                </a:solidFill>
              </a:uFill>
              <a:latin typeface="Arial"/>
            </a:endParaRPr>
          </a:p>
          <a:p>
            <a:pPr>
              <a:lnSpc>
                <a:spcPct val="100000"/>
              </a:lnSpc>
            </a:pPr>
            <a:endParaRPr b="0" lang="en-AU" sz="1800" spc="-1" strike="noStrike">
              <a:solidFill>
                <a:srgbClr val="000000"/>
              </a:solidFill>
              <a:uFill>
                <a:solidFill>
                  <a:srgbClr val="ffffff"/>
                </a:solidFill>
              </a:uFill>
              <a:latin typeface="Arial"/>
            </a:endParaRPr>
          </a:p>
          <a:p>
            <a:pPr>
              <a:lnSpc>
                <a:spcPct val="100000"/>
              </a:lnSpc>
            </a:pPr>
            <a:r>
              <a:rPr b="0" lang="en-AU" sz="1600" spc="-1" strike="noStrike">
                <a:solidFill>
                  <a:srgbClr val="000000"/>
                </a:solidFill>
                <a:uFill>
                  <a:solidFill>
                    <a:srgbClr val="ffffff"/>
                  </a:solidFill>
                </a:uFill>
                <a:latin typeface="Century Gothic"/>
                <a:ea typeface="Cardo"/>
              </a:rPr>
              <a:t>The figure to the right shows PyroCB seen near Waroona, along with the formation seen in ACCESS-Fire output. The output is shown on 3D model levels up to 13.5km altitude above ground level, over topography with the escarpment labelled in the top left panel. The cloud formation follows high energy output at a time when the fire front expands rapidly westwards. This matches what was seen in the field.</a:t>
            </a:r>
            <a:endParaRPr b="0" lang="en-AU" sz="1800" spc="-1" strike="noStrike">
              <a:solidFill>
                <a:srgbClr val="000000"/>
              </a:solidFill>
              <a:uFill>
                <a:solidFill>
                  <a:srgbClr val="ffffff"/>
                </a:solidFill>
              </a:uFill>
              <a:latin typeface="Arial"/>
            </a:endParaRPr>
          </a:p>
          <a:p>
            <a:pPr>
              <a:lnSpc>
                <a:spcPct val="100000"/>
              </a:lnSpc>
            </a:pPr>
            <a:endParaRPr b="0" lang="en-AU" sz="1800" spc="-1" strike="noStrike">
              <a:solidFill>
                <a:srgbClr val="000000"/>
              </a:solidFill>
              <a:uFill>
                <a:solidFill>
                  <a:srgbClr val="ffffff"/>
                </a:solidFill>
              </a:uFill>
              <a:latin typeface="Arial"/>
            </a:endParaRPr>
          </a:p>
          <a:p>
            <a:pPr>
              <a:lnSpc>
                <a:spcPct val="100000"/>
              </a:lnSpc>
            </a:pPr>
            <a:endParaRPr b="0" lang="en-AU" sz="1800" spc="-1" strike="noStrike">
              <a:solidFill>
                <a:srgbClr val="000000"/>
              </a:solidFill>
              <a:uFill>
                <a:solidFill>
                  <a:srgbClr val="ffffff"/>
                </a:solidFill>
              </a:uFill>
              <a:latin typeface="Arial"/>
            </a:endParaRPr>
          </a:p>
        </p:txBody>
      </p:sp>
      <p:sp>
        <p:nvSpPr>
          <p:cNvPr id="67" name="CustomShape 12"/>
          <p:cNvSpPr/>
          <p:nvPr/>
        </p:nvSpPr>
        <p:spPr>
          <a:xfrm>
            <a:off x="417240" y="23940000"/>
            <a:ext cx="12110400" cy="2699640"/>
          </a:xfrm>
          <a:prstGeom prst="rect">
            <a:avLst/>
          </a:prstGeom>
          <a:noFill/>
          <a:ln>
            <a:noFill/>
          </a:ln>
        </p:spPr>
        <p:style>
          <a:lnRef idx="0"/>
          <a:fillRef idx="0"/>
          <a:effectRef idx="0"/>
          <a:fontRef idx="minor"/>
        </p:style>
        <p:txBody>
          <a:bodyPr lIns="90000" rIns="90000" tIns="45000" bIns="45000"/>
          <a:p>
            <a:pPr>
              <a:lnSpc>
                <a:spcPct val="100000"/>
              </a:lnSpc>
            </a:pPr>
            <a:r>
              <a:rPr b="1" lang="en-AU" sz="2400" spc="-1" strike="noStrike">
                <a:solidFill>
                  <a:srgbClr val="ef3b2a"/>
                </a:solidFill>
                <a:uFill>
                  <a:solidFill>
                    <a:srgbClr val="ffffff"/>
                  </a:solidFill>
                </a:uFill>
                <a:latin typeface="Century Gothic"/>
                <a:ea typeface="DejaVu Sans"/>
              </a:rPr>
              <a:t>Discussion</a:t>
            </a:r>
            <a:endParaRPr b="0" lang="en-AU" sz="1800" spc="-1" strike="noStrike">
              <a:solidFill>
                <a:srgbClr val="000000"/>
              </a:solidFill>
              <a:uFill>
                <a:solidFill>
                  <a:srgbClr val="ffffff"/>
                </a:solidFill>
              </a:uFill>
              <a:latin typeface="Arial"/>
            </a:endParaRPr>
          </a:p>
          <a:p>
            <a:pPr>
              <a:lnSpc>
                <a:spcPct val="100000"/>
              </a:lnSpc>
            </a:pPr>
            <a:r>
              <a:rPr b="0" lang="en-AU" sz="1600" spc="-1" strike="noStrike">
                <a:solidFill>
                  <a:srgbClr val="000000"/>
                </a:solidFill>
                <a:uFill>
                  <a:solidFill>
                    <a:srgbClr val="ffffff"/>
                  </a:solidFill>
                </a:uFill>
                <a:latin typeface="Century Gothic"/>
                <a:ea typeface="DejaVu Sans"/>
              </a:rPr>
              <a:t>Coupled modelling can clearly capture complex phenomena such as PCB and downslope fire spread. This is a step towards improved understanding and forecasting of these deadly events.</a:t>
            </a:r>
            <a:endParaRPr b="0" lang="en-AU" sz="1800" spc="-1" strike="noStrike">
              <a:solidFill>
                <a:srgbClr val="000000"/>
              </a:solidFill>
              <a:uFill>
                <a:solidFill>
                  <a:srgbClr val="ffffff"/>
                </a:solidFill>
              </a:uFill>
              <a:latin typeface="Arial"/>
            </a:endParaRPr>
          </a:p>
          <a:p>
            <a:pPr marL="285840" indent="-283680">
              <a:lnSpc>
                <a:spcPct val="100000"/>
              </a:lnSpc>
              <a:buClr>
                <a:srgbClr val="000000"/>
              </a:buClr>
              <a:buFont typeface="Arial"/>
              <a:buChar char="•"/>
            </a:pPr>
            <a:r>
              <a:rPr b="0" lang="en-AU" sz="1600" spc="-1" strike="noStrike">
                <a:solidFill>
                  <a:srgbClr val="000000"/>
                </a:solidFill>
                <a:uFill>
                  <a:solidFill>
                    <a:srgbClr val="ffffff"/>
                  </a:solidFill>
                </a:uFill>
                <a:latin typeface="Century Gothic"/>
                <a:ea typeface="DejaVu Sans"/>
              </a:rPr>
              <a:t>Fire spread is accurate but requires realistic estimation of potential downwind spotting.</a:t>
            </a:r>
            <a:endParaRPr b="0" lang="en-AU" sz="1800" spc="-1" strike="noStrike">
              <a:solidFill>
                <a:srgbClr val="000000"/>
              </a:solidFill>
              <a:uFill>
                <a:solidFill>
                  <a:srgbClr val="ffffff"/>
                </a:solidFill>
              </a:uFill>
              <a:latin typeface="Arial"/>
            </a:endParaRPr>
          </a:p>
          <a:p>
            <a:pPr marL="285840" indent="-283680">
              <a:lnSpc>
                <a:spcPct val="100000"/>
              </a:lnSpc>
              <a:buClr>
                <a:srgbClr val="000000"/>
              </a:buClr>
              <a:buFont typeface="Arial"/>
              <a:buChar char="•"/>
            </a:pPr>
            <a:r>
              <a:rPr b="0" lang="en-AU" sz="1600" spc="-1" strike="noStrike">
                <a:solidFill>
                  <a:srgbClr val="000000"/>
                </a:solidFill>
                <a:uFill>
                  <a:solidFill>
                    <a:srgbClr val="ffffff"/>
                  </a:solidFill>
                </a:uFill>
                <a:latin typeface="Century Gothic"/>
                <a:ea typeface="DejaVu Sans"/>
              </a:rPr>
              <a:t>PyroCB Formation and impacts could add value to danger warnings for fire suppression crews.</a:t>
            </a:r>
            <a:endParaRPr b="0" lang="en-AU" sz="1800" spc="-1" strike="noStrike">
              <a:solidFill>
                <a:srgbClr val="000000"/>
              </a:solidFill>
              <a:uFill>
                <a:solidFill>
                  <a:srgbClr val="ffffff"/>
                </a:solidFill>
              </a:uFill>
              <a:latin typeface="Arial"/>
            </a:endParaRPr>
          </a:p>
          <a:p>
            <a:pPr marL="285840" indent="-283680">
              <a:lnSpc>
                <a:spcPct val="100000"/>
              </a:lnSpc>
              <a:buClr>
                <a:srgbClr val="000000"/>
              </a:buClr>
              <a:buFont typeface="Arial"/>
              <a:buChar char="•"/>
            </a:pPr>
            <a:r>
              <a:rPr b="0" lang="en-AU" sz="1600" spc="-1" strike="noStrike">
                <a:solidFill>
                  <a:srgbClr val="000000"/>
                </a:solidFill>
                <a:uFill>
                  <a:solidFill>
                    <a:srgbClr val="ffffff"/>
                  </a:solidFill>
                </a:uFill>
                <a:latin typeface="Century Gothic"/>
                <a:ea typeface="DejaVu Sans"/>
              </a:rPr>
              <a:t>Complex topography can lead to complex weather phenomena, which are difficult to accurately forecast using traditional fire danger indices.</a:t>
            </a:r>
            <a:endParaRPr b="0" lang="en-AU" sz="1800" spc="-1" strike="noStrike">
              <a:solidFill>
                <a:srgbClr val="000000"/>
              </a:solidFill>
              <a:uFill>
                <a:solidFill>
                  <a:srgbClr val="ffffff"/>
                </a:solidFill>
              </a:uFill>
              <a:latin typeface="Arial"/>
            </a:endParaRPr>
          </a:p>
          <a:p>
            <a:pPr marL="285840" indent="-283680">
              <a:lnSpc>
                <a:spcPct val="100000"/>
              </a:lnSpc>
              <a:buClr>
                <a:srgbClr val="000000"/>
              </a:buClr>
              <a:buFont typeface="Arial"/>
              <a:buChar char="•"/>
            </a:pPr>
            <a:r>
              <a:rPr b="0" lang="en-AU" sz="1600" spc="-1" strike="noStrike">
                <a:solidFill>
                  <a:srgbClr val="000000"/>
                </a:solidFill>
                <a:uFill>
                  <a:solidFill>
                    <a:srgbClr val="ffffff"/>
                  </a:solidFill>
                </a:uFill>
                <a:latin typeface="Century Gothic"/>
                <a:ea typeface="DejaVu Sans"/>
              </a:rPr>
              <a:t>We can now run these simulations in better than real time, allowing, with the necessary infrastructure, for the possibility of operational use</a:t>
            </a:r>
            <a:endParaRPr b="0" lang="en-AU" sz="1800" spc="-1" strike="noStrike">
              <a:solidFill>
                <a:srgbClr val="000000"/>
              </a:solidFill>
              <a:uFill>
                <a:solidFill>
                  <a:srgbClr val="ffffff"/>
                </a:solidFill>
              </a:uFill>
              <a:latin typeface="Arial"/>
            </a:endParaRPr>
          </a:p>
        </p:txBody>
      </p:sp>
      <p:pic>
        <p:nvPicPr>
          <p:cNvPr id="68" name="" descr=""/>
          <p:cNvPicPr/>
          <p:nvPr/>
        </p:nvPicPr>
        <p:blipFill>
          <a:blip r:embed="rId3"/>
          <a:stretch/>
        </p:blipFill>
        <p:spPr>
          <a:xfrm>
            <a:off x="468000" y="14433120"/>
            <a:ext cx="6731640" cy="4299840"/>
          </a:xfrm>
          <a:prstGeom prst="rect">
            <a:avLst/>
          </a:prstGeom>
          <a:ln>
            <a:noFill/>
          </a:ln>
        </p:spPr>
      </p:pic>
      <p:sp>
        <p:nvSpPr>
          <p:cNvPr id="69" name="CustomShape 13"/>
          <p:cNvSpPr/>
          <p:nvPr/>
        </p:nvSpPr>
        <p:spPr>
          <a:xfrm>
            <a:off x="7293240" y="14364000"/>
            <a:ext cx="5738760" cy="4247640"/>
          </a:xfrm>
          <a:prstGeom prst="rect">
            <a:avLst/>
          </a:prstGeom>
          <a:noFill/>
          <a:ln>
            <a:noFill/>
          </a:ln>
        </p:spPr>
        <p:style>
          <a:lnRef idx="0"/>
          <a:fillRef idx="0"/>
          <a:effectRef idx="0"/>
          <a:fontRef idx="minor"/>
        </p:style>
        <p:txBody>
          <a:bodyPr lIns="90000" rIns="90000" tIns="45000" bIns="45000"/>
          <a:p>
            <a:pPr>
              <a:lnSpc>
                <a:spcPct val="100000"/>
              </a:lnSpc>
            </a:pPr>
            <a:r>
              <a:rPr b="1" lang="en-AU" sz="2400" spc="-1" strike="noStrike">
                <a:solidFill>
                  <a:srgbClr val="ef3b2a"/>
                </a:solidFill>
                <a:uFill>
                  <a:solidFill>
                    <a:srgbClr val="ffffff"/>
                  </a:solidFill>
                </a:uFill>
                <a:latin typeface="Century Gothic"/>
                <a:ea typeface="DejaVu Sans"/>
              </a:rPr>
              <a:t>Introduction</a:t>
            </a:r>
            <a:endParaRPr b="0" lang="en-AU" sz="1800" spc="-1" strike="noStrike">
              <a:solidFill>
                <a:srgbClr val="000000"/>
              </a:solidFill>
              <a:uFill>
                <a:solidFill>
                  <a:srgbClr val="ffffff"/>
                </a:solidFill>
              </a:uFill>
              <a:latin typeface="Arial"/>
            </a:endParaRPr>
          </a:p>
          <a:p>
            <a:pPr>
              <a:lnSpc>
                <a:spcPct val="100000"/>
              </a:lnSpc>
            </a:pPr>
            <a:r>
              <a:rPr b="0" lang="en-AU" sz="1600" spc="-1" strike="noStrike">
                <a:solidFill>
                  <a:srgbClr val="000000"/>
                </a:solidFill>
                <a:uFill>
                  <a:solidFill>
                    <a:srgbClr val="ffffff"/>
                  </a:solidFill>
                </a:uFill>
                <a:latin typeface="Century Gothic"/>
                <a:ea typeface="DejaVu Sans"/>
              </a:rPr>
              <a:t>ACCESS is the Australian Community Climate and Earth-System Simulator - Australia's premier numerical weather prediction model. Coupled to a fire model developed at BOM it allows pyrogenic heat and moisture to feed back into the simulated atmosphere.</a:t>
            </a:r>
            <a:endParaRPr b="0" lang="en-AU" sz="1800" spc="-1" strike="noStrike">
              <a:solidFill>
                <a:srgbClr val="000000"/>
              </a:solidFill>
              <a:uFill>
                <a:solidFill>
                  <a:srgbClr val="ffffff"/>
                </a:solidFill>
              </a:uFill>
              <a:latin typeface="Arial"/>
            </a:endParaRPr>
          </a:p>
          <a:p>
            <a:pPr>
              <a:lnSpc>
                <a:spcPct val="100000"/>
              </a:lnSpc>
            </a:pPr>
            <a:endParaRPr b="0" lang="en-AU" sz="1800" spc="-1" strike="noStrike">
              <a:solidFill>
                <a:srgbClr val="000000"/>
              </a:solidFill>
              <a:uFill>
                <a:solidFill>
                  <a:srgbClr val="ffffff"/>
                </a:solidFill>
              </a:uFill>
              <a:latin typeface="Arial"/>
            </a:endParaRPr>
          </a:p>
          <a:p>
            <a:pPr>
              <a:lnSpc>
                <a:spcPct val="100000"/>
              </a:lnSpc>
            </a:pPr>
            <a:r>
              <a:rPr b="0" lang="en-AU" sz="1600" spc="-1" strike="noStrike">
                <a:solidFill>
                  <a:srgbClr val="000000"/>
                </a:solidFill>
                <a:uFill>
                  <a:solidFill>
                    <a:srgbClr val="ffffff"/>
                  </a:solidFill>
                </a:uFill>
                <a:latin typeface="Century Gothic"/>
                <a:ea typeface="DejaVu Sans"/>
              </a:rPr>
              <a:t>The top left panel shows fire spread over three days, while the top right panel shows modelled spread for much of the first day (red), and the last nine hours of the second day (orange). Simulated spread does not include suppression efforts that occurred between Waroona and Yarloop. Ignition points (and spotting) are prescribed in the model. The bottom two panels show heat output at two different times. Notably both spread and damage are qualitatively similar for these two days.</a:t>
            </a:r>
            <a:endParaRPr b="0" lang="en-AU" sz="1800" spc="-1" strike="noStrike">
              <a:solidFill>
                <a:srgbClr val="000000"/>
              </a:solidFill>
              <a:uFill>
                <a:solidFill>
                  <a:srgbClr val="ffffff"/>
                </a:solidFill>
              </a:uFill>
              <a:latin typeface="Arial"/>
            </a:endParaRPr>
          </a:p>
          <a:p>
            <a:pPr>
              <a:lnSpc>
                <a:spcPct val="100000"/>
              </a:lnSpc>
            </a:pPr>
            <a:endParaRPr b="0" lang="en-AU" sz="1800" spc="-1" strike="noStrike">
              <a:solidFill>
                <a:srgbClr val="000000"/>
              </a:solidFill>
              <a:uFill>
                <a:solidFill>
                  <a:srgbClr val="ffffff"/>
                </a:solidFill>
              </a:uFill>
              <a:latin typeface="Arial"/>
            </a:endParaRPr>
          </a:p>
        </p:txBody>
      </p:sp>
      <p:pic>
        <p:nvPicPr>
          <p:cNvPr id="70" name="" descr=""/>
          <p:cNvPicPr/>
          <p:nvPr/>
        </p:nvPicPr>
        <p:blipFill>
          <a:blip r:embed="rId4"/>
          <a:stretch/>
        </p:blipFill>
        <p:spPr>
          <a:xfrm>
            <a:off x="504000" y="19355400"/>
            <a:ext cx="3815640" cy="3396240"/>
          </a:xfrm>
          <a:prstGeom prst="rect">
            <a:avLst/>
          </a:prstGeom>
          <a:ln>
            <a:noFill/>
          </a:ln>
        </p:spPr>
      </p:pic>
      <p:sp>
        <p:nvSpPr>
          <p:cNvPr id="71" name="CustomShape 14"/>
          <p:cNvSpPr/>
          <p:nvPr/>
        </p:nvSpPr>
        <p:spPr>
          <a:xfrm>
            <a:off x="360000" y="22824000"/>
            <a:ext cx="12527640" cy="1028880"/>
          </a:xfrm>
          <a:prstGeom prst="rect">
            <a:avLst/>
          </a:prstGeom>
          <a:noFill/>
          <a:ln>
            <a:noFill/>
          </a:ln>
        </p:spPr>
        <p:style>
          <a:lnRef idx="0"/>
          <a:fillRef idx="0"/>
          <a:effectRef idx="0"/>
          <a:fontRef idx="minor"/>
        </p:style>
        <p:txBody>
          <a:bodyPr lIns="90000" rIns="90000" tIns="45000" bIns="45000"/>
          <a:p>
            <a:pPr>
              <a:lnSpc>
                <a:spcPct val="100000"/>
              </a:lnSpc>
            </a:pPr>
            <a:r>
              <a:rPr b="0" lang="en-AU" sz="1600" spc="-1" strike="noStrike">
                <a:solidFill>
                  <a:srgbClr val="000000"/>
                </a:solidFill>
                <a:uFill>
                  <a:solidFill>
                    <a:srgbClr val="ffffff"/>
                  </a:solidFill>
                </a:uFill>
                <a:latin typeface="Century Gothic"/>
                <a:ea typeface="Cardo"/>
              </a:rPr>
              <a:t>The figure here shows a slice through the same PyroCB, highlighting the vertical motion (updrafts in pink and downdrafts in green). The updraft generated by the fire front can be seen to extend up to almost 13 km. The scale of this PyroCB is almost 40 km from east to west – lightning generated fires could easily occur distant from the front.</a:t>
            </a:r>
            <a:endParaRPr b="0" lang="en-AU" sz="1800" spc="-1" strike="noStrike">
              <a:solidFill>
                <a:srgbClr val="000000"/>
              </a:solidFill>
              <a:uFill>
                <a:solidFill>
                  <a:srgbClr val="ffffff"/>
                </a:solidFill>
              </a:uFill>
              <a:latin typeface="Arial"/>
            </a:endParaRPr>
          </a:p>
        </p:txBody>
      </p:sp>
      <p:pic>
        <p:nvPicPr>
          <p:cNvPr id="72" name="" descr=""/>
          <p:cNvPicPr/>
          <p:nvPr/>
        </p:nvPicPr>
        <p:blipFill>
          <a:blip r:embed="rId5"/>
          <a:stretch/>
        </p:blipFill>
        <p:spPr>
          <a:xfrm>
            <a:off x="15835680" y="27000000"/>
            <a:ext cx="3171960" cy="2163240"/>
          </a:xfrm>
          <a:prstGeom prst="rect">
            <a:avLst/>
          </a:prstGeom>
          <a:ln>
            <a:noFill/>
          </a:ln>
        </p:spPr>
      </p:pic>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Office Theme</Template>
  <TotalTime>1697</TotalTime>
  <Application>LibreOffice/5.1.6.2$Linux_X86_64 LibreOffice_project/10m0$Build-2</Application>
  <Words>537</Words>
  <Paragraphs>24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2020-02-04T02:36:30Z</dcterms:created>
  <dc:creator>Catrin Harris</dc:creator>
  <dc:description/>
  <dc:language>en-AU</dc:language>
  <cp:lastModifiedBy/>
  <dcterms:modified xsi:type="dcterms:W3CDTF">2020-06-25T18:47:26Z</dcterms:modified>
  <cp:revision>149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0x0101007942B16D644F0B4B9C3BF2C99F339BDD</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0</vt:i4>
  </property>
  <property fmtid="{D5CDD505-2E9C-101B-9397-08002B2CF9AE}" pid="9" name="PresentationFormat">
    <vt:lpwstr>Custom</vt:lpwstr>
  </property>
  <property fmtid="{D5CDD505-2E9C-101B-9397-08002B2CF9AE}" pid="10" name="ScaleCrop">
    <vt:bool>0</vt:bool>
  </property>
  <property fmtid="{D5CDD505-2E9C-101B-9397-08002B2CF9AE}" pid="11" name="ShareDoc">
    <vt:bool>0</vt:bool>
  </property>
  <property fmtid="{D5CDD505-2E9C-101B-9397-08002B2CF9AE}" pid="12" name="Slides">
    <vt:i4>1</vt:i4>
  </property>
</Properties>
</file>